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75" r:id="rId2"/>
    <p:sldId id="270" r:id="rId3"/>
    <p:sldId id="276" r:id="rId4"/>
    <p:sldId id="268" r:id="rId5"/>
    <p:sldId id="277" r:id="rId6"/>
    <p:sldId id="271" r:id="rId7"/>
    <p:sldId id="273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2" r:id="rId16"/>
    <p:sldId id="269" r:id="rId17"/>
    <p:sldId id="27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gvtQysKhuCSL53qZrVKBc+e3Jp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5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jsoftware.torchpad.com/Home" TargetMode="External"/><Relationship Id="rId3" Type="http://schemas.openxmlformats.org/officeDocument/2006/relationships/hyperlink" Target="https://www.workingus.com/forums/topic/python-%ED%95%98%EB%82%98%EB%A7%8C-%EC%9E%98%ED%95%B4%EB%8F%84-%EC%B7%A8%EC%97%85%EB%90%A0%EA%B9%8C%EC%9A%94/" TargetMode="External"/><Relationship Id="rId7" Type="http://schemas.openxmlformats.org/officeDocument/2006/relationships/hyperlink" Target="https://github.com/castello/javajungsuk_basi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brary.khu.ac.kr/ld.php?content_id=45934569" TargetMode="External"/><Relationship Id="rId5" Type="http://schemas.openxmlformats.org/officeDocument/2006/relationships/hyperlink" Target="https://m.blog.naver.com/PostView.naver?isHttpsRedirect=true&amp;blogId=skyktc&amp;logNo=220572099071" TargetMode="External"/><Relationship Id="rId4" Type="http://schemas.openxmlformats.org/officeDocument/2006/relationships/hyperlink" Target="https://yongjoonseo.dev/thoughts/retrospection/Retro0001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e.snu.ac.kr/undergraduate/cours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D960F5-68EF-3461-096D-BE684EE7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7" y="433572"/>
            <a:ext cx="2446779" cy="12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131BE7-1796-4B64-8D36-FFF37BA3E762}"/>
              </a:ext>
            </a:extLst>
          </p:cNvPr>
          <p:cNvSpPr txBox="1"/>
          <p:nvPr/>
        </p:nvSpPr>
        <p:spPr>
          <a:xfrm>
            <a:off x="3619818" y="601150"/>
            <a:ext cx="19043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600" i="0" dirty="0">
                <a:solidFill>
                  <a:srgbClr val="0000FF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for</a:t>
            </a:r>
            <a:r>
              <a:rPr lang="en-US" altLang="ko-KR" sz="1600" i="0" dirty="0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 (</a:t>
            </a:r>
            <a:r>
              <a:rPr lang="en-US" altLang="ko-KR" sz="1600" i="0" dirty="0" err="1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i</a:t>
            </a:r>
            <a:r>
              <a:rPr lang="en-US" altLang="ko-KR" sz="1600" i="0" dirty="0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 </a:t>
            </a:r>
            <a:r>
              <a:rPr lang="en-US" altLang="ko-KR" sz="1600" i="0" dirty="0">
                <a:solidFill>
                  <a:srgbClr val="0000FF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= </a:t>
            </a:r>
            <a:r>
              <a:rPr lang="en-US" altLang="ko-KR" sz="1600" i="0" dirty="0">
                <a:solidFill>
                  <a:srgbClr val="0000CD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0</a:t>
            </a:r>
            <a:r>
              <a:rPr lang="en-US" altLang="ko-KR" sz="1600" i="0" dirty="0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; </a:t>
            </a:r>
            <a:r>
              <a:rPr lang="en-US" altLang="ko-KR" sz="1600" i="0" dirty="0" err="1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i</a:t>
            </a:r>
            <a:r>
              <a:rPr lang="en-US" altLang="ko-KR" sz="1600" i="0" dirty="0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 </a:t>
            </a:r>
            <a:r>
              <a:rPr lang="en-US" altLang="ko-KR" sz="1600" i="0" dirty="0">
                <a:solidFill>
                  <a:srgbClr val="0000FF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&lt; </a:t>
            </a:r>
            <a:r>
              <a:rPr lang="en-US" altLang="ko-KR" sz="1600" i="0" dirty="0">
                <a:solidFill>
                  <a:srgbClr val="0000CD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5</a:t>
            </a:r>
            <a:r>
              <a:rPr lang="en-US" altLang="ko-KR" sz="1600" i="0" dirty="0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; </a:t>
            </a:r>
            <a:r>
              <a:rPr lang="en-US" altLang="ko-KR" sz="1600" i="0" dirty="0" err="1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i</a:t>
            </a:r>
            <a:r>
              <a:rPr lang="en-US" altLang="ko-KR" sz="1600" i="0" dirty="0">
                <a:solidFill>
                  <a:srgbClr val="0000FF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++</a:t>
            </a:r>
            <a:r>
              <a:rPr lang="en-US" altLang="ko-KR" sz="1600" i="0" dirty="0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) {</a:t>
            </a:r>
          </a:p>
          <a:p>
            <a:pPr algn="l" latinLnBrk="1"/>
            <a:r>
              <a:rPr lang="en-US" altLang="ko-KR" sz="1600" i="0" dirty="0">
                <a:solidFill>
                  <a:srgbClr val="0000FF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    </a:t>
            </a:r>
            <a:r>
              <a:rPr lang="en-US" altLang="ko-KR" sz="1600" i="0" dirty="0" err="1">
                <a:solidFill>
                  <a:srgbClr val="0000FF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System.</a:t>
            </a:r>
            <a:r>
              <a:rPr lang="en-US" altLang="ko-KR" sz="1600" i="0" dirty="0" err="1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out</a:t>
            </a:r>
            <a:r>
              <a:rPr lang="en-US" altLang="ko-KR" sz="1600" i="0" dirty="0" err="1">
                <a:solidFill>
                  <a:srgbClr val="0000FF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.</a:t>
            </a:r>
            <a:r>
              <a:rPr lang="en-US" altLang="ko-KR" sz="1600" i="0" dirty="0" err="1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println</a:t>
            </a:r>
            <a:r>
              <a:rPr lang="en-US" altLang="ko-KR" sz="1600" i="0" dirty="0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(</a:t>
            </a:r>
            <a:r>
              <a:rPr lang="en-US" altLang="ko-KR" sz="1600" i="0" dirty="0" err="1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i</a:t>
            </a:r>
            <a:r>
              <a:rPr lang="en-US" altLang="ko-KR" sz="1600" i="0" dirty="0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);</a:t>
            </a:r>
          </a:p>
          <a:p>
            <a:pPr algn="l" latinLnBrk="1"/>
            <a:r>
              <a:rPr lang="en-US" altLang="ko-KR" sz="1600" i="0" dirty="0">
                <a:solidFill>
                  <a:srgbClr val="575757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2268C-B331-0767-E525-1CF89649B700}"/>
              </a:ext>
            </a:extLst>
          </p:cNvPr>
          <p:cNvSpPr txBox="1"/>
          <p:nvPr/>
        </p:nvSpPr>
        <p:spPr>
          <a:xfrm>
            <a:off x="6702246" y="615833"/>
            <a:ext cx="1734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for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in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range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(0, 1000):</a:t>
            </a:r>
          </a:p>
          <a:p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print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f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'{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i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}')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9DC507D-3ECD-CBD7-4262-DF60B44CF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07" y="2084658"/>
            <a:ext cx="132119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#include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stdio.h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&gt;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main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void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)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   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   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scanf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"%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,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&amp;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   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(a%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==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0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       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printf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“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even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   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return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 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0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}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5DC2C-3F1F-3DF2-E5CC-DAFA02817EEC}"/>
              </a:ext>
            </a:extLst>
          </p:cNvPr>
          <p:cNvSpPr txBox="1"/>
          <p:nvPr/>
        </p:nvSpPr>
        <p:spPr>
          <a:xfrm>
            <a:off x="6702246" y="3327724"/>
            <a:ext cx="20277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 dirty="0">
                <a:solidFill>
                  <a:srgbClr val="444444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if score &gt;= </a:t>
            </a:r>
            <a:r>
              <a:rPr lang="en-US" altLang="ko-KR" sz="1600" i="0" dirty="0">
                <a:solidFill>
                  <a:srgbClr val="88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60</a:t>
            </a:r>
            <a:r>
              <a:rPr lang="en-US" altLang="ko-KR" sz="1600" i="0" dirty="0">
                <a:solidFill>
                  <a:srgbClr val="444444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:</a:t>
            </a:r>
          </a:p>
          <a:p>
            <a:r>
              <a:rPr lang="en-US" altLang="ko-KR" sz="1600" i="0" dirty="0">
                <a:solidFill>
                  <a:srgbClr val="444444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   message = </a:t>
            </a:r>
            <a:r>
              <a:rPr lang="en-US" altLang="ko-KR" sz="1600" i="0" dirty="0">
                <a:solidFill>
                  <a:srgbClr val="88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"success“</a:t>
            </a:r>
          </a:p>
          <a:p>
            <a:r>
              <a:rPr lang="en-US" altLang="ko-KR" sz="1600" i="0" dirty="0">
                <a:solidFill>
                  <a:srgbClr val="444444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else:</a:t>
            </a:r>
          </a:p>
          <a:p>
            <a:r>
              <a:rPr lang="en-US" altLang="ko-KR" sz="1600" dirty="0">
                <a:solidFill>
                  <a:srgbClr val="444444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</a:t>
            </a:r>
            <a:r>
              <a:rPr lang="en-US" altLang="ko-KR" sz="1600" i="0" dirty="0">
                <a:solidFill>
                  <a:srgbClr val="444444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message = </a:t>
            </a:r>
            <a:r>
              <a:rPr lang="en-US" altLang="ko-KR" sz="1600" i="0" dirty="0">
                <a:solidFill>
                  <a:srgbClr val="88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"failure"</a:t>
            </a:r>
            <a:endParaRPr lang="ko-KR" altLang="en-US" sz="16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463C7E-F061-C131-E5F5-3DAC136200A2}"/>
              </a:ext>
            </a:extLst>
          </p:cNvPr>
          <p:cNvSpPr txBox="1"/>
          <p:nvPr/>
        </p:nvSpPr>
        <p:spPr>
          <a:xfrm>
            <a:off x="3352353" y="3081503"/>
            <a:ext cx="24392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if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(a%2==0){  // 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true</a:t>
            </a:r>
            <a:endParaRPr lang="ko-KR" altLang="en-US" sz="16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System.out.println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a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);</a:t>
            </a:r>
          </a:p>
          <a:p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}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else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{</a:t>
            </a:r>
          </a:p>
          <a:p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System.out.println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ko-KR" alt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a</a:t>
            </a:r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);</a:t>
            </a:r>
          </a:p>
          <a:p>
            <a:r>
              <a:rPr lang="ko-KR" alt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}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5AAE1B3-F4BE-434B-4961-6FAE808D5353}"/>
              </a:ext>
            </a:extLst>
          </p:cNvPr>
          <p:cNvCxnSpPr/>
          <p:nvPr/>
        </p:nvCxnSpPr>
        <p:spPr>
          <a:xfrm>
            <a:off x="3028950" y="546033"/>
            <a:ext cx="0" cy="363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2B6E11-354E-E32E-45A4-C17DC301CEC6}"/>
              </a:ext>
            </a:extLst>
          </p:cNvPr>
          <p:cNvCxnSpPr/>
          <p:nvPr/>
        </p:nvCxnSpPr>
        <p:spPr>
          <a:xfrm>
            <a:off x="6203156" y="546033"/>
            <a:ext cx="0" cy="363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B5A2A4-38D9-970F-6A55-66EAB1E51B1B}"/>
              </a:ext>
            </a:extLst>
          </p:cNvPr>
          <p:cNvSpPr/>
          <p:nvPr/>
        </p:nvSpPr>
        <p:spPr>
          <a:xfrm>
            <a:off x="1161549" y="112862"/>
            <a:ext cx="670094" cy="2171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r>
              <a:rPr lang="ko-KR" altLang="en-US" dirty="0"/>
              <a:t>언어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2F43C6-2D22-C69B-3F13-AC26A185B9AD}"/>
              </a:ext>
            </a:extLst>
          </p:cNvPr>
          <p:cNvSpPr/>
          <p:nvPr/>
        </p:nvSpPr>
        <p:spPr>
          <a:xfrm>
            <a:off x="4071110" y="112862"/>
            <a:ext cx="670094" cy="2171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8A564A-A58D-1DB4-490D-AA822D873A47}"/>
              </a:ext>
            </a:extLst>
          </p:cNvPr>
          <p:cNvSpPr/>
          <p:nvPr/>
        </p:nvSpPr>
        <p:spPr>
          <a:xfrm>
            <a:off x="7234665" y="146583"/>
            <a:ext cx="747786" cy="2171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파이썬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589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장. 논리회로 : 네이버 블로그">
            <a:extLst>
              <a:ext uri="{FF2B5EF4-FFF2-40B4-BE49-F238E27FC236}">
                <a16:creationId xmlns:a16="http://schemas.microsoft.com/office/drawing/2014/main" id="{EC18A45C-FB8F-DE3F-2B50-A0CF9E57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247650"/>
            <a:ext cx="576262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1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379029F-F389-C084-8607-D271C3B9A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91" y="347771"/>
            <a:ext cx="2028861" cy="201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운영체제의 기본과 커널, 멀티 태스킹">
            <a:extLst>
              <a:ext uri="{FF2B5EF4-FFF2-40B4-BE49-F238E27FC236}">
                <a16:creationId xmlns:a16="http://schemas.microsoft.com/office/drawing/2014/main" id="{71A56A55-8704-0AB9-5CB0-ACAC98498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06" y="424552"/>
            <a:ext cx="3033239" cy="175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inux] Kernel / Shell / Shell script">
            <a:extLst>
              <a:ext uri="{FF2B5EF4-FFF2-40B4-BE49-F238E27FC236}">
                <a16:creationId xmlns:a16="http://schemas.microsoft.com/office/drawing/2014/main" id="{7176ECD8-9574-1351-42AE-426B07AD9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296" y="417571"/>
            <a:ext cx="2691862" cy="21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상용 운영체제와 UNIX - 2 : UNIX 시스템의 구조">
            <a:extLst>
              <a:ext uri="{FF2B5EF4-FFF2-40B4-BE49-F238E27FC236}">
                <a16:creationId xmlns:a16="http://schemas.microsoft.com/office/drawing/2014/main" id="{A9B5974F-0A0F-4494-4E8D-0670634BC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3" y="2670636"/>
            <a:ext cx="3043253" cy="165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PPT - 1 장 Unix/Linux 소개 PowerPoint Presentation, free download - ID:5617701">
            <a:extLst>
              <a:ext uri="{FF2B5EF4-FFF2-40B4-BE49-F238E27FC236}">
                <a16:creationId xmlns:a16="http://schemas.microsoft.com/office/drawing/2014/main" id="{81AA4BF7-AC72-644F-0380-39F5747E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85" y="2260589"/>
            <a:ext cx="2903743" cy="217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Operating System] - 운영체제 역할 큰 그림으로 이해하기">
            <a:extLst>
              <a:ext uri="{FF2B5EF4-FFF2-40B4-BE49-F238E27FC236}">
                <a16:creationId xmlns:a16="http://schemas.microsoft.com/office/drawing/2014/main" id="{C2FBE940-91E8-C153-385D-A9DDB598F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77" y="3231919"/>
            <a:ext cx="3677881" cy="175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63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운영체제의 종류 - 아주 작은 개발자의 블로그">
            <a:extLst>
              <a:ext uri="{FF2B5EF4-FFF2-40B4-BE49-F238E27FC236}">
                <a16:creationId xmlns:a16="http://schemas.microsoft.com/office/drawing/2014/main" id="{AE757BFD-4504-D517-9134-0DFF1B77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72" y="121715"/>
            <a:ext cx="4212582" cy="30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AON CTF - WEB Essential">
            <a:extLst>
              <a:ext uri="{FF2B5EF4-FFF2-40B4-BE49-F238E27FC236}">
                <a16:creationId xmlns:a16="http://schemas.microsoft.com/office/drawing/2014/main" id="{670CEAC1-375D-2C08-64C7-0CB7DF73A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33" y="376638"/>
            <a:ext cx="4090395" cy="18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운영체제">
            <a:extLst>
              <a:ext uri="{FF2B5EF4-FFF2-40B4-BE49-F238E27FC236}">
                <a16:creationId xmlns:a16="http://schemas.microsoft.com/office/drawing/2014/main" id="{17D78BCA-CDC9-1DF8-D56D-29CF89E8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47" y="2512855"/>
            <a:ext cx="3166965" cy="206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75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PRi - 소프트웨어정책연구소">
            <a:extLst>
              <a:ext uri="{FF2B5EF4-FFF2-40B4-BE49-F238E27FC236}">
                <a16:creationId xmlns:a16="http://schemas.microsoft.com/office/drawing/2014/main" id="{B87165E8-D14F-AE1B-E3FC-87581F1C3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86" y="325268"/>
            <a:ext cx="3288778" cy="173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차 산업혁명과 기술: 클라우드 가상화 기술의 변화">
            <a:extLst>
              <a:ext uri="{FF2B5EF4-FFF2-40B4-BE49-F238E27FC236}">
                <a16:creationId xmlns:a16="http://schemas.microsoft.com/office/drawing/2014/main" id="{D4B8D9AF-CE81-2666-3A9F-83A971FF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88" y="627799"/>
            <a:ext cx="3096788" cy="14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오직 나만을 위한 고성능 물리 서버를 클라우드에서 사용할 수 있습니다! - 베어 메탈 서버(Bare Metal Server) : 네이버  블로그">
            <a:extLst>
              <a:ext uri="{FF2B5EF4-FFF2-40B4-BE49-F238E27FC236}">
                <a16:creationId xmlns:a16="http://schemas.microsoft.com/office/drawing/2014/main" id="{3E43BB50-AF17-D99A-F767-83C8544D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97" y="2359291"/>
            <a:ext cx="34004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클라우드가 뭐에요? 우리도 잘 모르는 일상 속의 클라우드!” – 김진홍 한국클라우드산업협회 연구원 – DATA ON-AIR">
            <a:extLst>
              <a:ext uri="{FF2B5EF4-FFF2-40B4-BE49-F238E27FC236}">
                <a16:creationId xmlns:a16="http://schemas.microsoft.com/office/drawing/2014/main" id="{DBE470A6-1CAF-C95B-C467-7C5992CD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44" y="2735253"/>
            <a:ext cx="3256497" cy="178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7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I/CD] CI/CD란">
            <a:extLst>
              <a:ext uri="{FF2B5EF4-FFF2-40B4-BE49-F238E27FC236}">
                <a16:creationId xmlns:a16="http://schemas.microsoft.com/office/drawing/2014/main" id="{AD00FF13-62F3-9B51-1FF1-F9E71CF63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26"/>
            <a:ext cx="3242976" cy="17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ompromising CI/CD Pipelines with Leaked Credentials [Security Zines]">
            <a:extLst>
              <a:ext uri="{FF2B5EF4-FFF2-40B4-BE49-F238E27FC236}">
                <a16:creationId xmlns:a16="http://schemas.microsoft.com/office/drawing/2014/main" id="{6E806B61-B2BB-F1D7-CE65-7B4F5B05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75" y="161926"/>
            <a:ext cx="3877038" cy="226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hat is CICD Pipeline? Explanation of CICD Pipeline along with Examples. |  Razorops">
            <a:extLst>
              <a:ext uri="{FF2B5EF4-FFF2-40B4-BE49-F238E27FC236}">
                <a16:creationId xmlns:a16="http://schemas.microsoft.com/office/drawing/2014/main" id="{A24EA864-CAFC-653A-D55A-A674B4D1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4" y="2173445"/>
            <a:ext cx="3303939" cy="247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데이터 기반으로 지속적인 CI/CD 개선 환경 만들기">
            <a:extLst>
              <a:ext uri="{FF2B5EF4-FFF2-40B4-BE49-F238E27FC236}">
                <a16:creationId xmlns:a16="http://schemas.microsoft.com/office/drawing/2014/main" id="{FE84E23B-2950-A90B-AAFA-1B80A6485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976" y="2715365"/>
            <a:ext cx="3257527" cy="187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GitLab CICD Pipelines with AWS EC2 and S3 - YouTube">
            <a:extLst>
              <a:ext uri="{FF2B5EF4-FFF2-40B4-BE49-F238E27FC236}">
                <a16:creationId xmlns:a16="http://schemas.microsoft.com/office/drawing/2014/main" id="{D744F760-EDB3-B2C2-2CB9-B60C4D59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14" y="3035144"/>
            <a:ext cx="2757160" cy="155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698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C682E-1EDE-F9A6-9913-0C4D47EF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A09857-685A-AAE6-ACC7-8032122CE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음성인식</a:t>
            </a:r>
            <a:endParaRPr lang="en-US" altLang="ko-KR" dirty="0"/>
          </a:p>
          <a:p>
            <a:r>
              <a:rPr lang="en-US" altLang="ko-KR" dirty="0"/>
              <a:t>3d</a:t>
            </a:r>
            <a:r>
              <a:rPr lang="ko-KR" altLang="en-US" dirty="0"/>
              <a:t>모델 구현</a:t>
            </a:r>
          </a:p>
        </p:txBody>
      </p:sp>
    </p:spTree>
    <p:extLst>
      <p:ext uri="{BB962C8B-B14F-4D97-AF65-F5344CB8AC3E}">
        <p14:creationId xmlns:p14="http://schemas.microsoft.com/office/powerpoint/2010/main" val="626233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참조 링크</a:t>
            </a:r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800" dirty="0"/>
              <a:t>파이썬 하나만 잘해도 </a:t>
            </a:r>
            <a:r>
              <a:rPr lang="ko-KR" altLang="en-US" sz="800" dirty="0" err="1"/>
              <a:t>취업될까요</a:t>
            </a:r>
            <a:r>
              <a:rPr lang="en-US" altLang="ko-KR" sz="800" dirty="0"/>
              <a:t>?</a:t>
            </a:r>
          </a:p>
          <a:p>
            <a:r>
              <a:rPr lang="ko-KR" altLang="en-US" sz="800" dirty="0">
                <a:hlinkClick r:id="rId3"/>
              </a:rPr>
              <a:t>https://www.workingus.com/forums/topic/python-%ED%95%98%EB%82%98%EB%A7%8C-%EC%9E%98%ED%95%B4%EB%8F%84-%EC%B7%A8%EC%97%85%EB%90%A0%EA%B9%8C%EC%9A%94/</a:t>
            </a:r>
            <a:endParaRPr lang="en-US" altLang="ko-KR" sz="800" dirty="0"/>
          </a:p>
          <a:p>
            <a:r>
              <a:rPr lang="en-US" altLang="ko-KR" sz="800" dirty="0"/>
              <a:t>https://tech-diary.tistory.com/36</a:t>
            </a:r>
          </a:p>
          <a:p>
            <a:r>
              <a:rPr lang="en-US" altLang="ko-KR" sz="800" dirty="0"/>
              <a:t>https://lazymatlab.tistory.com/75</a:t>
            </a:r>
          </a:p>
          <a:p>
            <a:endParaRPr lang="en-US" altLang="ko-KR" sz="800" dirty="0"/>
          </a:p>
          <a:p>
            <a:r>
              <a:rPr lang="ko-KR" altLang="en-US" sz="800" dirty="0"/>
              <a:t>비전공자로 </a:t>
            </a:r>
            <a:r>
              <a:rPr lang="en-US" altLang="ko-KR" sz="800" dirty="0"/>
              <a:t>1</a:t>
            </a:r>
            <a:r>
              <a:rPr lang="ko-KR" altLang="en-US" sz="800" dirty="0" err="1"/>
              <a:t>년만에</a:t>
            </a:r>
            <a:r>
              <a:rPr lang="ko-KR" altLang="en-US" sz="800" dirty="0"/>
              <a:t> 취업후기</a:t>
            </a:r>
            <a:endParaRPr lang="en-US" altLang="ko-KR" sz="800" dirty="0"/>
          </a:p>
          <a:p>
            <a:r>
              <a:rPr lang="en-US" altLang="ko-KR" sz="800" dirty="0">
                <a:hlinkClick r:id="rId4"/>
              </a:rPr>
              <a:t>https://yongjoonseo.dev/thoughts/retrospection/Retro0001/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기업가 정신</a:t>
            </a:r>
            <a:endParaRPr lang="en-US" altLang="ko-KR" sz="800" dirty="0"/>
          </a:p>
          <a:p>
            <a:r>
              <a:rPr lang="en-US" altLang="ko-KR" sz="800" dirty="0">
                <a:hlinkClick r:id="rId5"/>
              </a:rPr>
              <a:t>https://m.blog.naver.com/PostView.naver?isHttpsRedirect=true&amp;blogId=skyktc&amp;logNo=220572099071</a:t>
            </a:r>
            <a:endParaRPr lang="en-US" altLang="ko-KR" sz="800" dirty="0"/>
          </a:p>
          <a:p>
            <a:r>
              <a:rPr lang="ko-KR" altLang="en-US" sz="800" dirty="0"/>
              <a:t>정주영 </a:t>
            </a:r>
            <a:r>
              <a:rPr lang="en-US" altLang="ko-KR" sz="800" dirty="0"/>
              <a:t>- </a:t>
            </a:r>
            <a:r>
              <a:rPr lang="en-US" altLang="ko-KR" sz="800" dirty="0">
                <a:hlinkClick r:id="rId6"/>
              </a:rPr>
              <a:t>https://library.khu.ac.kr/ld.php?content_id=45934569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자바의 정석 </a:t>
            </a:r>
            <a:r>
              <a:rPr lang="en-US" altLang="ko-KR" sz="800" dirty="0"/>
              <a:t>- </a:t>
            </a:r>
            <a:r>
              <a:rPr lang="en-US" altLang="ko-KR" sz="800" dirty="0">
                <a:hlinkClick r:id="rId7"/>
              </a:rPr>
              <a:t>https://github.com/castello/javajungsuk_basic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Jwiki</a:t>
            </a:r>
            <a:r>
              <a:rPr lang="en-US" altLang="ko-KR" sz="800" dirty="0"/>
              <a:t> - </a:t>
            </a:r>
            <a:r>
              <a:rPr lang="en-US" altLang="ko-KR" sz="800" dirty="0">
                <a:hlinkClick r:id="rId8"/>
              </a:rPr>
              <a:t>http://jsoftware.torchpad.com/Home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금융 </a:t>
            </a:r>
            <a:r>
              <a:rPr lang="en-US" altLang="ko-KR" sz="800" dirty="0"/>
              <a:t>it </a:t>
            </a:r>
            <a:r>
              <a:rPr lang="ko-KR" altLang="en-US" sz="800" dirty="0"/>
              <a:t>용어 </a:t>
            </a:r>
            <a:r>
              <a:rPr lang="en-US" altLang="ko-KR" sz="800" dirty="0"/>
              <a:t>- https://colinch4.github.io/2021-06-09/%EA%B8%88%EC%9C%B5_IT%EC%8B%9C%EC%8A%A4%ED%85%9C/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2E2B-5ABE-8163-1472-A5DDE99A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주말과제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FC3B01-8CE6-6511-3276-3A2C45A42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진로 선택</a:t>
            </a:r>
            <a:r>
              <a:rPr lang="en-US" altLang="ko-KR" dirty="0"/>
              <a:t>(</a:t>
            </a:r>
            <a:r>
              <a:rPr lang="ko-KR" altLang="en-US" dirty="0"/>
              <a:t>개발자 </a:t>
            </a:r>
            <a:r>
              <a:rPr lang="en-US" altLang="ko-KR" dirty="0"/>
              <a:t>vs </a:t>
            </a:r>
            <a:r>
              <a:rPr lang="ko-KR" altLang="en-US" dirty="0"/>
              <a:t>분석가 </a:t>
            </a:r>
            <a:r>
              <a:rPr lang="en-US" altLang="ko-KR" dirty="0"/>
              <a:t>vs </a:t>
            </a:r>
            <a:r>
              <a:rPr lang="ko-KR" altLang="en-US" dirty="0"/>
              <a:t>전공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달간 학습 계획표 수립</a:t>
            </a:r>
            <a:r>
              <a:rPr lang="en-US" altLang="ko-KR" dirty="0"/>
              <a:t>(</a:t>
            </a:r>
            <a:r>
              <a:rPr lang="ko-KR" altLang="en-US" dirty="0"/>
              <a:t>엑셀 일별</a:t>
            </a:r>
            <a:r>
              <a:rPr lang="en-US" altLang="ko-KR" dirty="0"/>
              <a:t>,</a:t>
            </a:r>
            <a:r>
              <a:rPr lang="ko-KR" altLang="en-US" dirty="0"/>
              <a:t> 시간별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905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1762F-2C4C-F87C-95F2-66543177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절차 지향 </a:t>
            </a:r>
            <a:r>
              <a:rPr lang="en-US" altLang="ko-KR" dirty="0"/>
              <a:t>vs </a:t>
            </a:r>
            <a:r>
              <a:rPr lang="ko-KR" altLang="en-US" dirty="0"/>
              <a:t>객체 지향</a:t>
            </a:r>
            <a:endParaRPr lang="en-US" altLang="ko-KR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C237876-8312-9427-3E05-2382A7435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212232"/>
            <a:ext cx="2451729" cy="135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37BBCAB-0D91-FAEC-8EB4-2E5B735B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948069"/>
            <a:ext cx="3156650" cy="175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3FB978B-67C1-96E7-EF8F-FA22069A7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23" y="329680"/>
            <a:ext cx="3647577" cy="202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1D5DD4C-C59B-901E-2973-DB99799FF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14" y="2695951"/>
            <a:ext cx="3420995" cy="18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99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컴파일러, 인터프리터">
            <a:extLst>
              <a:ext uri="{FF2B5EF4-FFF2-40B4-BE49-F238E27FC236}">
                <a16:creationId xmlns:a16="http://schemas.microsoft.com/office/drawing/2014/main" id="{2899B76A-A931-491D-54F8-13028536C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97" y="1941842"/>
            <a:ext cx="2191201" cy="11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2B1762F-2C4C-F87C-95F2-66543177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인터프리터 방식 </a:t>
            </a:r>
            <a:r>
              <a:rPr lang="en-US" altLang="ko-KR" dirty="0"/>
              <a:t>vs </a:t>
            </a:r>
            <a:r>
              <a:rPr lang="ko-KR" altLang="en-US" dirty="0"/>
              <a:t>컴파일러 방식</a:t>
            </a:r>
            <a:endParaRPr lang="en-US" altLang="ko-KR" dirty="0"/>
          </a:p>
        </p:txBody>
      </p:sp>
      <p:pic>
        <p:nvPicPr>
          <p:cNvPr id="3074" name="Picture 2" descr="컴파일 언어와 인터프리터 언어 설명">
            <a:extLst>
              <a:ext uri="{FF2B5EF4-FFF2-40B4-BE49-F238E27FC236}">
                <a16:creationId xmlns:a16="http://schemas.microsoft.com/office/drawing/2014/main" id="{ED3E0CB6-E470-7512-7C17-1F2FA72F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44" y="1188542"/>
            <a:ext cx="3650620" cy="131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프로그래밍 언어 종류 컴파일 언어 와 스크립트 언어 : 네이버 블로그">
            <a:extLst>
              <a:ext uri="{FF2B5EF4-FFF2-40B4-BE49-F238E27FC236}">
                <a16:creationId xmlns:a16="http://schemas.microsoft.com/office/drawing/2014/main" id="{71D17AAC-C6C1-15C2-D281-743E43C9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42" y="573672"/>
            <a:ext cx="3059714" cy="229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199BB42-88DC-F18D-20A7-6F65A3A8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0" y="3146414"/>
            <a:ext cx="3709951" cy="132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uturist's world: 프로그래밍 언어의 기준과 종류">
            <a:extLst>
              <a:ext uri="{FF2B5EF4-FFF2-40B4-BE49-F238E27FC236}">
                <a16:creationId xmlns:a16="http://schemas.microsoft.com/office/drawing/2014/main" id="{635830C1-4EC6-8E74-AC75-7297C9CF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36" y="2733262"/>
            <a:ext cx="3016549" cy="17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컴파일러와 인터프리터">
            <a:extLst>
              <a:ext uri="{FF2B5EF4-FFF2-40B4-BE49-F238E27FC236}">
                <a16:creationId xmlns:a16="http://schemas.microsoft.com/office/drawing/2014/main" id="{C973576E-2AF8-B4C5-A8BC-217DD55A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804" y="3600673"/>
            <a:ext cx="2496496" cy="119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39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A4C966-FDAA-55F6-DE37-2A44D1E8D210}"/>
              </a:ext>
            </a:extLst>
          </p:cNvPr>
          <p:cNvSpPr txBox="1"/>
          <p:nvPr/>
        </p:nvSpPr>
        <p:spPr>
          <a:xfrm>
            <a:off x="489005" y="285893"/>
            <a:ext cx="83926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비전공자로써 추천하는 공부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전공자 대비 컴퓨터 공학에서 배우는 각종 이론이 약하다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보완하려면 정보처리기사 공부가 유리하다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물론 </a:t>
            </a:r>
            <a:r>
              <a:rPr lang="en-US" altLang="ko-KR" dirty="0"/>
              <a:t>100% </a:t>
            </a:r>
            <a:r>
              <a:rPr lang="ko-KR" altLang="en-US" dirty="0"/>
              <a:t>따라잡을 순 없다</a:t>
            </a:r>
            <a:r>
              <a:rPr lang="en-US" altLang="ko-KR" dirty="0"/>
              <a:t>. https://m.blog.naver.com/wook2124/222102990691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정말 이 분야에 뜻이 있다면 컴퓨터 공학 커리큘럼을 확인하고</a:t>
            </a:r>
            <a:r>
              <a:rPr lang="en-US" altLang="ko-KR" dirty="0"/>
              <a:t>,</a:t>
            </a:r>
            <a:r>
              <a:rPr lang="ko-KR" altLang="en-US" dirty="0"/>
              <a:t> 그에 따라 공부하면 된다</a:t>
            </a:r>
            <a:r>
              <a:rPr lang="en-US" altLang="ko-KR" dirty="0"/>
              <a:t>. </a:t>
            </a:r>
            <a:r>
              <a:rPr lang="en-US" altLang="ko-KR" dirty="0">
                <a:hlinkClick r:id="rId3"/>
              </a:rPr>
              <a:t>https://cse.snu.ac.kr/undergraduate/courses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개인 프로젝트를 수행한다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Small </a:t>
            </a:r>
            <a:r>
              <a:rPr lang="ko-KR" altLang="en-US" dirty="0"/>
              <a:t>프로젝트를 수행한다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알고리즘 문제를 풀면서</a:t>
            </a:r>
            <a:r>
              <a:rPr lang="en-US" altLang="ko-KR" dirty="0"/>
              <a:t> </a:t>
            </a:r>
            <a:r>
              <a:rPr lang="ko-KR" altLang="en-US" dirty="0"/>
              <a:t>코드와 친해진다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난이도가 있는 문제를 끈질긴 자세로 해결한다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듀얼 부팅</a:t>
            </a:r>
            <a:r>
              <a:rPr lang="en-US" altLang="ko-KR" dirty="0"/>
              <a:t>, </a:t>
            </a:r>
            <a:r>
              <a:rPr lang="ko-KR" altLang="en-US" dirty="0"/>
              <a:t>리눅스 설치하기</a:t>
            </a:r>
            <a:r>
              <a:rPr lang="en-US" altLang="ko-KR" dirty="0"/>
              <a:t>, docker </a:t>
            </a:r>
            <a:r>
              <a:rPr lang="ko-KR" altLang="en-US" dirty="0"/>
              <a:t>설치하기 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멘토에게 조언을 구한다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2" name="Picture 16" descr="Daddy Makers: 빅데이터 처리를 위한 윈도우 버전 hadoop, spark 설치 및 간단한 사용법">
            <a:extLst>
              <a:ext uri="{FF2B5EF4-FFF2-40B4-BE49-F238E27FC236}">
                <a16:creationId xmlns:a16="http://schemas.microsoft.com/office/drawing/2014/main" id="{67FC0BD0-7505-9F0C-0081-3B7D086E6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91" y="2797938"/>
            <a:ext cx="3947256" cy="210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C94EEF-343E-D694-24AC-1A6489A8D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1" y="3006520"/>
            <a:ext cx="2756081" cy="1771505"/>
          </a:xfrm>
          <a:prstGeom prst="rect">
            <a:avLst/>
          </a:prstGeom>
        </p:spPr>
      </p:pic>
      <p:pic>
        <p:nvPicPr>
          <p:cNvPr id="4098" name="Picture 2" descr="데이터 파이프라인 기본 원리와 원칙은 시간이 지나도 유효해야 한다(1/2) - 넷마블 기술 블로그">
            <a:extLst>
              <a:ext uri="{FF2B5EF4-FFF2-40B4-BE49-F238E27FC236}">
                <a16:creationId xmlns:a16="http://schemas.microsoft.com/office/drawing/2014/main" id="{F49EF197-DBC0-D95F-4488-A8728FD3C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26" y="146485"/>
            <a:ext cx="3901906" cy="153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실무에 활용하는 데이터 파이프라인 구축 CAMP | 패스트캠퍼스">
            <a:extLst>
              <a:ext uri="{FF2B5EF4-FFF2-40B4-BE49-F238E27FC236}">
                <a16:creationId xmlns:a16="http://schemas.microsoft.com/office/drawing/2014/main" id="{BE33BD29-644A-80FB-4695-11E74E7C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833" y="243785"/>
            <a:ext cx="3734382" cy="159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hat is a Data Pipeline and How to Build One | 2ND Watch">
            <a:extLst>
              <a:ext uri="{FF2B5EF4-FFF2-40B4-BE49-F238E27FC236}">
                <a16:creationId xmlns:a16="http://schemas.microsoft.com/office/drawing/2014/main" id="{8CD58659-BE42-5BBD-A40B-B0BE3C5F3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0" y="1680151"/>
            <a:ext cx="4055697" cy="1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WS Data Pipeline란 무엇입니까? - AWS Data Pipeline">
            <a:extLst>
              <a:ext uri="{FF2B5EF4-FFF2-40B4-BE49-F238E27FC236}">
                <a16:creationId xmlns:a16="http://schemas.microsoft.com/office/drawing/2014/main" id="{4A755ADB-BE26-017A-3F14-C6397624E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24" y="3200133"/>
            <a:ext cx="2631290" cy="153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vent-based analytical data processing with Azure Databricks - Cloud  Architected">
            <a:extLst>
              <a:ext uri="{FF2B5EF4-FFF2-40B4-BE49-F238E27FC236}">
                <a16:creationId xmlns:a16="http://schemas.microsoft.com/office/drawing/2014/main" id="{F006245B-EEA6-64AD-C6C8-23E85A037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523" y="2247076"/>
            <a:ext cx="3592677" cy="19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75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부산은행, '위험평가 기반 통합보안관제시스템' 구축… 빅데이터 플랫폼 연계 효율 강화">
            <a:extLst>
              <a:ext uri="{FF2B5EF4-FFF2-40B4-BE49-F238E27FC236}">
                <a16:creationId xmlns:a16="http://schemas.microsoft.com/office/drawing/2014/main" id="{265403A2-0FC5-EB8C-1A00-848A9D77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400050"/>
            <a:ext cx="66675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831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보고서]AI 기반 금융회사의 부동산 담보 대출 리스크 관리/분석 기술 및 서비스 개발">
            <a:extLst>
              <a:ext uri="{FF2B5EF4-FFF2-40B4-BE49-F238E27FC236}">
                <a16:creationId xmlns:a16="http://schemas.microsoft.com/office/drawing/2014/main" id="{CF3C402C-B312-611B-445A-C2F92BE8D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857250"/>
            <a:ext cx="59150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24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PU GPU TPU NPU 쉽게 개념 정리 합시다- voidint.com">
            <a:extLst>
              <a:ext uri="{FF2B5EF4-FFF2-40B4-BE49-F238E27FC236}">
                <a16:creationId xmlns:a16="http://schemas.microsoft.com/office/drawing/2014/main" id="{33397B59-4FE7-98F0-CCFA-FC2F488C8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23" y="304546"/>
            <a:ext cx="3788696" cy="146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ache?">
            <a:extLst>
              <a:ext uri="{FF2B5EF4-FFF2-40B4-BE49-F238E27FC236}">
                <a16:creationId xmlns:a16="http://schemas.microsoft.com/office/drawing/2014/main" id="{9111474C-D358-3EB3-08F8-DC8F1A57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383" y="304546"/>
            <a:ext cx="2726559" cy="152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TA정보통신용어사전">
            <a:extLst>
              <a:ext uri="{FF2B5EF4-FFF2-40B4-BE49-F238E27FC236}">
                <a16:creationId xmlns:a16="http://schemas.microsoft.com/office/drawing/2014/main" id="{68ED9F95-FF66-6F95-DFD8-D95BB19E6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98" y="2046988"/>
            <a:ext cx="2832945" cy="121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OSI - Chapter 01">
            <a:extLst>
              <a:ext uri="{FF2B5EF4-FFF2-40B4-BE49-F238E27FC236}">
                <a16:creationId xmlns:a16="http://schemas.microsoft.com/office/drawing/2014/main" id="{C1326268-CCDF-8187-35C2-80751E6C3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383" y="2165651"/>
            <a:ext cx="2662238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949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제10장 오토마타, 문법, 언어 오토마타 이론과 컴퓨터 관련 학문 오토마타와 관련된 3가지 개념 유한 오토마타 오토마타의 응용 -  ppt download">
            <a:extLst>
              <a:ext uri="{FF2B5EF4-FFF2-40B4-BE49-F238E27FC236}">
                <a16:creationId xmlns:a16="http://schemas.microsoft.com/office/drawing/2014/main" id="{7E0686CF-EA21-FBFD-3431-5EAB6A2B9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23" y="0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오토마타 이론 - 위키백과, 우리 모두의 백과사전">
            <a:extLst>
              <a:ext uri="{FF2B5EF4-FFF2-40B4-BE49-F238E27FC236}">
                <a16:creationId xmlns:a16="http://schemas.microsoft.com/office/drawing/2014/main" id="{DB775DBE-49B2-A3D1-3F94-5525C47A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74" y="280843"/>
            <a:ext cx="23812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24 ideas de Autómatas | automatas, expresiones regulares, lenguaje">
            <a:extLst>
              <a:ext uri="{FF2B5EF4-FFF2-40B4-BE49-F238E27FC236}">
                <a16:creationId xmlns:a16="http://schemas.microsoft.com/office/drawing/2014/main" id="{FD4009D3-DBE2-18D5-9A2A-3FD4F9A0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975" y="205333"/>
            <a:ext cx="1636621" cy="19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30169D-7847-5B66-93EA-703D3C93C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106" y="1752018"/>
            <a:ext cx="2489346" cy="27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7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506</Words>
  <Application>Microsoft Office PowerPoint</Application>
  <PresentationFormat>화면 슬라이드 쇼(16:9)</PresentationFormat>
  <Paragraphs>60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Cordia New</vt:lpstr>
      <vt:lpstr>Simple Light</vt:lpstr>
      <vt:lpstr>PowerPoint 프레젠테이션</vt:lpstr>
      <vt:lpstr>절차 지향 vs 객체 지향</vt:lpstr>
      <vt:lpstr>인터프리터 방식 vs 컴파일러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</vt:lpstr>
      <vt:lpstr>참조 링크</vt:lpstr>
      <vt:lpstr>주말과제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언어별 비교</dc:title>
  <cp:lastModifiedBy>이재희</cp:lastModifiedBy>
  <cp:revision>4</cp:revision>
  <dcterms:modified xsi:type="dcterms:W3CDTF">2022-06-30T16:43:17Z</dcterms:modified>
</cp:coreProperties>
</file>